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leo" charset="1" panose="020F0502020204030203"/>
      <p:regular r:id="rId8"/>
    </p:embeddedFont>
    <p:embeddedFont>
      <p:font typeface="Aleo Bold" charset="1" panose="020F0802020204030203"/>
      <p:regular r:id="rId9"/>
    </p:embeddedFont>
    <p:embeddedFont>
      <p:font typeface="Aleo Italics" charset="1" panose="020F0502020204030203"/>
      <p:regular r:id="rId10"/>
    </p:embeddedFont>
    <p:embeddedFont>
      <p:font typeface="Aleo Bold Italics" charset="1" panose="020F0802020204030203"/>
      <p:regular r:id="rId11"/>
    </p:embeddedFont>
    <p:embeddedFont>
      <p:font typeface="League Gothic" charset="1" panose="00000500000000000000"/>
      <p:regular r:id="rId12"/>
    </p:embeddedFont>
    <p:embeddedFont>
      <p:font typeface="League Gothic Italics" charset="1" panose="00000500000000000000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Barlow Condensed Bold" charset="1" panose="00000706000000000000"/>
      <p:regular r:id="rId18"/>
    </p:embeddedFont>
    <p:embeddedFont>
      <p:font typeface="Barlow Condensed Bold Bold" charset="1" panose="00000A06000000000000"/>
      <p:regular r:id="rId19"/>
    </p:embeddedFont>
    <p:embeddedFont>
      <p:font typeface="Barlow Condensed Bold Italics" charset="1" panose="00000706000000000000"/>
      <p:regular r:id="rId20"/>
    </p:embeddedFont>
    <p:embeddedFont>
      <p:font typeface="Barlow Condensed Bold Bold Italics" charset="1" panose="00000A06000000000000"/>
      <p:regular r:id="rId21"/>
    </p:embeddedFont>
    <p:embeddedFont>
      <p:font typeface="Alyssum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6388" t="0" r="6388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6157635"/>
            <a:ext cx="9144000" cy="4129365"/>
            <a:chOff x="0" y="0"/>
            <a:chExt cx="3093156" cy="13968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1396847"/>
            </a:xfrm>
            <a:custGeom>
              <a:avLst/>
              <a:gdLst/>
              <a:ahLst/>
              <a:cxnLst/>
              <a:rect r="r" b="b" t="t" l="l"/>
              <a:pathLst>
                <a:path h="1396847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1396847"/>
                  </a:lnTo>
                  <a:lnTo>
                    <a:pt x="0" y="1396847"/>
                  </a:lnTo>
                  <a:close/>
                </a:path>
              </a:pathLst>
            </a:custGeom>
            <a:solidFill>
              <a:srgbClr val="478AA0">
                <a:alpha val="48627"/>
              </a:srgbClr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5390" y="7673395"/>
            <a:ext cx="2474932" cy="247493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911861" y="8992523"/>
            <a:ext cx="1294477" cy="129447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488680" y="-1565185"/>
            <a:ext cx="13678158" cy="2037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-1915825" y="-1689867"/>
            <a:ext cx="24420677" cy="2047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9291581" y="6157635"/>
            <a:ext cx="8547119" cy="4290367"/>
            <a:chOff x="0" y="0"/>
            <a:chExt cx="11396158" cy="572048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38100"/>
              <a:ext cx="11396158" cy="52059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40"/>
                </a:lnSpc>
              </a:pPr>
              <a:r>
                <a:rPr lang="en-US" sz="5482">
                  <a:solidFill>
                    <a:srgbClr val="FEB91C"/>
                  </a:solidFill>
                  <a:latin typeface="League Gothic"/>
                </a:rPr>
                <a:t>Starter Questions:</a:t>
              </a:r>
            </a:p>
            <a:p>
              <a:pPr>
                <a:lnSpc>
                  <a:spcPts val="6140"/>
                </a:lnSpc>
              </a:pPr>
              <a:r>
                <a:rPr lang="en-US" sz="5482">
                  <a:solidFill>
                    <a:srgbClr val="FFFFFF"/>
                  </a:solidFill>
                  <a:latin typeface="League Gothic Bold"/>
                </a:rPr>
                <a:t>What </a:t>
              </a:r>
              <a:r>
                <a:rPr lang="en-US" sz="5482">
                  <a:solidFill>
                    <a:srgbClr val="FFFFFF"/>
                  </a:solidFill>
                  <a:latin typeface="League Gothic"/>
                </a:rPr>
                <a:t>skills</a:t>
              </a:r>
              <a:r>
                <a:rPr lang="en-US" sz="5482">
                  <a:solidFill>
                    <a:srgbClr val="FFFFFF"/>
                  </a:solidFill>
                  <a:latin typeface="League Gothic Bold"/>
                </a:rPr>
                <a:t> do entrepreneurs need to be successful?</a:t>
              </a:r>
            </a:p>
            <a:p>
              <a:pPr algn="l">
                <a:lnSpc>
                  <a:spcPts val="6140"/>
                </a:lnSpc>
              </a:pPr>
              <a:r>
                <a:rPr lang="en-US" sz="5482">
                  <a:solidFill>
                    <a:srgbClr val="FFFFFF"/>
                  </a:solidFill>
                  <a:latin typeface="League Gothic Bold"/>
                </a:rPr>
                <a:t>What  risks do entrepreneurs take when starting a business?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5356522"/>
              <a:ext cx="11396158" cy="363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3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755200" y="49447"/>
            <a:ext cx="7272733" cy="59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Aleo"/>
              </a:rPr>
              <a:t>Melanie Perkins, founder of Canva, </a:t>
            </a:r>
            <a:r>
              <a:rPr lang="en-US" sz="4800">
                <a:solidFill>
                  <a:srgbClr val="FFFFFF"/>
                </a:solidFill>
                <a:latin typeface="Aleo Bold"/>
              </a:rPr>
              <a:t>risked her life</a:t>
            </a:r>
            <a:r>
              <a:rPr lang="en-US" sz="4800">
                <a:solidFill>
                  <a:srgbClr val="FFFFFF"/>
                </a:solidFill>
                <a:latin typeface="Aleo"/>
              </a:rPr>
              <a:t> and learned to kite surf in order to </a:t>
            </a:r>
            <a:r>
              <a:rPr lang="en-US" sz="4800">
                <a:solidFill>
                  <a:srgbClr val="FFFFFF"/>
                </a:solidFill>
                <a:latin typeface="Aleo Bold"/>
              </a:rPr>
              <a:t>network</a:t>
            </a:r>
            <a:r>
              <a:rPr lang="en-US" sz="4800">
                <a:solidFill>
                  <a:srgbClr val="FFFFFF"/>
                </a:solidFill>
                <a:latin typeface="Aleo"/>
              </a:rPr>
              <a:t> and pitch to potential </a:t>
            </a:r>
            <a:r>
              <a:rPr lang="en-US" sz="4800">
                <a:solidFill>
                  <a:srgbClr val="FFFFFF"/>
                </a:solidFill>
                <a:latin typeface="Aleo Bold"/>
              </a:rPr>
              <a:t>investors</a:t>
            </a:r>
            <a:r>
              <a:rPr lang="en-US" sz="4800">
                <a:solidFill>
                  <a:srgbClr val="FFFFFF"/>
                </a:solidFill>
                <a:latin typeface="Aleo"/>
              </a:rPr>
              <a:t> at a kite surfing conference.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2697658" y="872407"/>
            <a:ext cx="14171666" cy="2288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3"/>
              </a:lnSpc>
            </a:pPr>
            <a:r>
              <a:rPr lang="en-US" sz="10629">
                <a:solidFill>
                  <a:srgbClr val="FEB91C"/>
                </a:solidFill>
                <a:latin typeface="Barlow Condensed Bold Bold Italics"/>
              </a:rPr>
              <a:t>ENTREPRENEUR </a:t>
            </a:r>
          </a:p>
          <a:p>
            <a:pPr algn="ctr">
              <a:lnSpc>
                <a:spcPts val="8503"/>
              </a:lnSpc>
            </a:pPr>
            <a:r>
              <a:rPr lang="en-US" sz="10629">
                <a:solidFill>
                  <a:srgbClr val="FEB91C"/>
                </a:solidFill>
                <a:latin typeface="Barlow Condensed Bold Bold Italics"/>
              </a:rPr>
              <a:t>SKILLS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2308" y="87547"/>
            <a:ext cx="5125715" cy="702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Oswald"/>
              </a:rPr>
              <a:t>Unit 1 Business Activity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2720247" y="1938872"/>
            <a:ext cx="14606322" cy="2053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81"/>
              </a:lnSpc>
            </a:pPr>
            <a:r>
              <a:rPr lang="en-US" sz="18101">
                <a:solidFill>
                  <a:srgbClr val="FEB91C"/>
                </a:solidFill>
                <a:latin typeface="Barlow Condensed Bold Bold Italics"/>
              </a:rPr>
              <a:t>$1 MILLION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88680" y="-1574710"/>
            <a:ext cx="13678158" cy="2047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915825" y="-1689867"/>
            <a:ext cx="24420677" cy="2047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0"/>
              </a:lnSpc>
              <a:spcBef>
                <a:spcPct val="0"/>
              </a:spcBef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373357" y="-121682"/>
            <a:ext cx="7806512" cy="1040868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-3193138" y="3659318"/>
            <a:ext cx="13566495" cy="160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66"/>
              </a:lnSpc>
            </a:pPr>
            <a:r>
              <a:rPr lang="en-US" sz="14082">
                <a:solidFill>
                  <a:srgbClr val="FEB91C"/>
                </a:solidFill>
                <a:latin typeface="Barlow Condensed Bold Bold Italics"/>
              </a:rPr>
              <a:t>per  post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4921" y="5559147"/>
            <a:ext cx="9750007" cy="5167579"/>
            <a:chOff x="0" y="0"/>
            <a:chExt cx="13000010" cy="689010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7625"/>
              <a:ext cx="13000010" cy="626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92"/>
                </a:lnSpc>
              </a:pPr>
              <a:r>
                <a:rPr lang="en-US" sz="6600">
                  <a:solidFill>
                    <a:srgbClr val="FEB91C"/>
                  </a:solidFill>
                  <a:latin typeface="League Gothic Bold"/>
                </a:rPr>
                <a:t>I</a:t>
              </a:r>
              <a:r>
                <a:rPr lang="en-US" sz="6600">
                  <a:solidFill>
                    <a:srgbClr val="FEB91C"/>
                  </a:solidFill>
                  <a:latin typeface="League Gothic Bold Italics"/>
                </a:rPr>
                <a:t>s she worth it?</a:t>
              </a:r>
            </a:p>
            <a:p>
              <a:pPr>
                <a:lnSpc>
                  <a:spcPts val="7392"/>
                </a:lnSpc>
              </a:pPr>
              <a:r>
                <a:rPr lang="en-US" sz="6600">
                  <a:solidFill>
                    <a:srgbClr val="FFFFFF"/>
                  </a:solidFill>
                  <a:latin typeface="League Gothic Bold"/>
                </a:rPr>
                <a:t>Why do brands pay her so much to promote their products?</a:t>
              </a:r>
            </a:p>
            <a:p>
              <a:pPr algn="l">
                <a:lnSpc>
                  <a:spcPts val="7392"/>
                </a:lnSpc>
              </a:pPr>
              <a:r>
                <a:rPr lang="en-US" sz="6600">
                  <a:solidFill>
                    <a:srgbClr val="FFFFFF"/>
                  </a:solidFill>
                  <a:latin typeface="League Gothic Bold"/>
                </a:rPr>
                <a:t>How could we assess if this method of promotion is </a:t>
              </a:r>
              <a:r>
                <a:rPr lang="en-US" sz="6600">
                  <a:solidFill>
                    <a:srgbClr val="FEB91C"/>
                  </a:solidFill>
                  <a:latin typeface="League Gothic Bold"/>
                </a:rPr>
                <a:t>cost effective?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6445817"/>
              <a:ext cx="13000010" cy="4442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250">
                  <a:solidFill>
                    <a:srgbClr val="000000"/>
                  </a:solidFill>
                  <a:latin typeface="Aleo Italics"/>
                </a:rPr>
                <a:t>Julia Morgan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-1733781" y="283232"/>
            <a:ext cx="18993081" cy="160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66"/>
              </a:lnSpc>
            </a:pPr>
            <a:r>
              <a:rPr lang="en-US" sz="14082">
                <a:solidFill>
                  <a:srgbClr val="FEB91C"/>
                </a:solidFill>
                <a:latin typeface="Barlow Condensed Bold Bold Italics"/>
              </a:rPr>
              <a:t>KYLIE JENNER CHARGES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61618" y="3814268"/>
            <a:ext cx="1602283" cy="160228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574526" y="8573526"/>
            <a:ext cx="1713474" cy="1713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DAEORM_SdjM</dc:identifier>
  <dcterms:modified xsi:type="dcterms:W3CDTF">2011-08-01T06:04:30Z</dcterms:modified>
  <cp:revision>1</cp:revision>
  <dc:title>Starter Template</dc:title>
</cp:coreProperties>
</file>